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758" r:id="rId5"/>
    <p:sldMasterId id="2147483766" r:id="rId6"/>
  </p:sldMasterIdLst>
  <p:notesMasterIdLst>
    <p:notesMasterId r:id="rId29"/>
  </p:notesMasterIdLst>
  <p:sldIdLst>
    <p:sldId id="258" r:id="rId7"/>
    <p:sldId id="259" r:id="rId8"/>
    <p:sldId id="518" r:id="rId9"/>
    <p:sldId id="521" r:id="rId10"/>
    <p:sldId id="527" r:id="rId11"/>
    <p:sldId id="530" r:id="rId12"/>
    <p:sldId id="526" r:id="rId13"/>
    <p:sldId id="519" r:id="rId14"/>
    <p:sldId id="524" r:id="rId15"/>
    <p:sldId id="523" r:id="rId16"/>
    <p:sldId id="525" r:id="rId17"/>
    <p:sldId id="529" r:id="rId18"/>
    <p:sldId id="536" r:id="rId19"/>
    <p:sldId id="531" r:id="rId20"/>
    <p:sldId id="532" r:id="rId21"/>
    <p:sldId id="533" r:id="rId22"/>
    <p:sldId id="535" r:id="rId23"/>
    <p:sldId id="537" r:id="rId24"/>
    <p:sldId id="538" r:id="rId25"/>
    <p:sldId id="539" r:id="rId26"/>
    <p:sldId id="534" r:id="rId27"/>
    <p:sldId id="5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thania Penrod" initials="NP" lastIdx="1" clrIdx="0">
    <p:extLst>
      <p:ext uri="{19B8F6BF-5375-455C-9EA6-DF929625EA0E}">
        <p15:presenceInfo xmlns:p15="http://schemas.microsoft.com/office/powerpoint/2012/main" userId="8c0579009a3319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DC"/>
    <a:srgbClr val="6091B1"/>
    <a:srgbClr val="4F81BD"/>
    <a:srgbClr val="5C8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93" autoAdjust="0"/>
    <p:restoredTop sz="89632" autoAdjust="0"/>
  </p:normalViewPr>
  <p:slideViewPr>
    <p:cSldViewPr snapToGrid="0">
      <p:cViewPr varScale="1">
        <p:scale>
          <a:sx n="83" d="100"/>
          <a:sy n="83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CCE31-2334-46A9-BA1F-015A805820C4}" type="datetimeFigureOut">
              <a:rPr lang="en-US" smtClean="0"/>
              <a:t>7/8/21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FAC6E-FA66-42C0-BFB3-A8F30D0EF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www.facebook.com</a:t>
            </a:r>
            <a:r>
              <a:rPr lang="en-US" dirty="0"/>
              <a:t>/USAFJAG/posts/through-saturday-capt-jackie-sitjar-and-maj-tyler-musselman-will-be-representing/2369862156388128/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5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 &amp; AF JAG Financial Incentives Brief (dated May 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 &amp; AF JAG Financial Incentives Brief (dated May 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 &amp; AF JAG Financial Incentives Brief (dated May 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0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2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</a:t>
            </a:r>
          </a:p>
          <a:p>
            <a:endParaRPr lang="en-US" dirty="0"/>
          </a:p>
          <a:p>
            <a:r>
              <a:rPr lang="en-US" dirty="0"/>
              <a:t>Image source: https://</a:t>
            </a:r>
            <a:r>
              <a:rPr lang="en-US" dirty="0" err="1"/>
              <a:t>www.indiaeducation.net</a:t>
            </a:r>
            <a:r>
              <a:rPr lang="en-US" dirty="0"/>
              <a:t>/</a:t>
            </a:r>
            <a:r>
              <a:rPr lang="en-US" dirty="0" err="1"/>
              <a:t>studyabroad</a:t>
            </a:r>
            <a:r>
              <a:rPr lang="en-US" dirty="0"/>
              <a:t>/programs/humanities/masters-in-</a:t>
            </a:r>
            <a:r>
              <a:rPr lang="en-US" dirty="0" err="1"/>
              <a:t>law.html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5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 &amp; AF JAG Financial Incentives Brief (dated May 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https://</a:t>
            </a:r>
            <a:r>
              <a:rPr lang="en-US" dirty="0" err="1"/>
              <a:t>www.airforce.com</a:t>
            </a:r>
            <a:r>
              <a:rPr lang="en-US" dirty="0"/>
              <a:t>/careers/specialty-careers/jag/benefits/education-benefits &amp; AF JAG Financial Incentives Brief (dated May 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FAC6E-FA66-42C0-BFB3-A8F30D0EF5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96" y="2130127"/>
            <a:ext cx="10362617" cy="1470288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383" y="4019127"/>
            <a:ext cx="8533235" cy="17528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ndara" panose="020E0502030303020204" pitchFamily="34" charset="0"/>
              </a:defRPr>
            </a:lvl1pPr>
            <a:lvl2pPr marL="496080" indent="0" algn="ctr">
              <a:buNone/>
              <a:defRPr/>
            </a:lvl2pPr>
            <a:lvl3pPr marL="992161" indent="0" algn="ctr">
              <a:buNone/>
              <a:defRPr/>
            </a:lvl3pPr>
            <a:lvl4pPr marL="1488240" indent="0" algn="ctr">
              <a:buNone/>
              <a:defRPr/>
            </a:lvl4pPr>
            <a:lvl5pPr marL="1984320" indent="0" algn="ctr">
              <a:buNone/>
              <a:defRPr/>
            </a:lvl5pPr>
            <a:lvl6pPr marL="2480401" indent="0" algn="ctr">
              <a:buNone/>
              <a:defRPr/>
            </a:lvl6pPr>
            <a:lvl7pPr marL="2976480" indent="0" algn="ctr">
              <a:buNone/>
              <a:defRPr/>
            </a:lvl7pPr>
            <a:lvl8pPr marL="3472561" indent="0" algn="ctr">
              <a:buNone/>
              <a:defRPr/>
            </a:lvl8pPr>
            <a:lvl9pPr marL="3968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2485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559594" y="6539443"/>
            <a:ext cx="63405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  <a:latin typeface="Mongolian Baiti"/>
                <a:cs typeface="Mongolian Baiti"/>
              </a:defRPr>
            </a:lvl1pPr>
          </a:lstStyle>
          <a:p>
            <a:fld id="{F0E2E566-7E0B-4942-9BF6-0D890BA527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3209AD0-CC53-D044-8D6A-7E69302B7DB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18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7513" y="1697647"/>
            <a:ext cx="5980081" cy="3491044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58" indent="-169858">
              <a:defRPr sz="2000" baseline="0">
                <a:latin typeface="Mongolian Baiti"/>
              </a:defRPr>
            </a:lvl1pPr>
            <a:lvl2pPr marL="609570" indent="0">
              <a:buNone/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  <a:lvl4pPr marL="1828709" indent="0">
              <a:buNone/>
              <a:defRPr/>
            </a:lvl4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  <p:sp>
        <p:nvSpPr>
          <p:cNvPr id="8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6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48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0798761" y="149793"/>
            <a:ext cx="1036320" cy="10363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anchor="ctr"/>
          <a:lstStyle>
            <a:lvl1pPr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rgbClr val="FFFFFF"/>
                </a:solidFill>
              </a:rPr>
              <a:t>SHIELD</a:t>
            </a:r>
            <a:endParaRPr lang="en-US" dirty="0"/>
          </a:p>
        </p:txBody>
      </p:sp>
      <p:sp>
        <p:nvSpPr>
          <p:cNvPr id="6" name="Rectangle 85"/>
          <p:cNvSpPr>
            <a:spLocks noChangeArrowheads="1"/>
          </p:cNvSpPr>
          <p:nvPr userDrawn="1"/>
        </p:nvSpPr>
        <p:spPr bwMode="auto">
          <a:xfrm>
            <a:off x="6147253" y="1708263"/>
            <a:ext cx="5947535" cy="18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3669" tIns="66833" rIns="133669" bIns="66833"/>
          <a:lstStyle/>
          <a:p>
            <a:pPr marL="228594" indent="-212720" algn="l">
              <a:buFont typeface="Arial" pitchFamily="34" charset="0"/>
              <a:buChar char="•"/>
            </a:pPr>
            <a:endParaRPr lang="en-US" sz="2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81385" y="1365593"/>
            <a:ext cx="7688" cy="389751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6169989" y="3118512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092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Way Ahead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6704" y="5263103"/>
            <a:ext cx="12038083" cy="1535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3"/>
          <p:cNvSpPr txBox="1">
            <a:spLocks noChangeArrowheads="1"/>
          </p:cNvSpPr>
          <p:nvPr userDrawn="1"/>
        </p:nvSpPr>
        <p:spPr bwMode="auto">
          <a:xfrm>
            <a:off x="6147253" y="1395685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092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Stakeholder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Interest</a:t>
            </a:r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37513" y="1403881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092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Storyline</a:t>
            </a:r>
          </a:p>
        </p:txBody>
      </p:sp>
      <p:sp>
        <p:nvSpPr>
          <p:cNvPr id="16" name="Text Box 3"/>
          <p:cNvSpPr txBox="1">
            <a:spLocks noChangeArrowheads="1"/>
          </p:cNvSpPr>
          <p:nvPr userDrawn="1"/>
        </p:nvSpPr>
        <p:spPr bwMode="auto">
          <a:xfrm>
            <a:off x="37511" y="5342250"/>
            <a:ext cx="12112557" cy="283301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092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Talking Points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6147253" y="1729544"/>
            <a:ext cx="5980081" cy="1388969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58" indent="-169858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73509" y="3449356"/>
            <a:ext cx="5980081" cy="1739333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58" indent="-169858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56704" y="5715316"/>
            <a:ext cx="12038083" cy="1142685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58" indent="-169858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1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559594" y="6539443"/>
            <a:ext cx="63405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  <a:latin typeface="Mongolian Baiti"/>
                <a:cs typeface="Mongolian Baiti"/>
              </a:defRPr>
            </a:lvl1pPr>
          </a:lstStyle>
          <a:p>
            <a:fld id="{F0E2E566-7E0B-4942-9BF6-0D890BA527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6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0798761" y="149793"/>
            <a:ext cx="1036320" cy="10363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anchor="ctr"/>
          <a:lstStyle>
            <a:lvl1pPr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rgbClr val="FFFFFF"/>
                </a:solidFill>
              </a:rPr>
              <a:t>SHIELD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1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0"/>
            <a:ext cx="9144000" cy="1092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457178" marR="0" indent="-45717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333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golian Baiti" pitchFamily="66" charset="0"/>
                <a:cs typeface="Mongolian Baiti" pitchFamily="66" charset="0"/>
              </a:defRPr>
            </a:lvl1pPr>
          </a:lstStyle>
          <a:p>
            <a:pPr marL="457178" marR="0" lvl="0" indent="-45717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4770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0E2E566-7E0B-4942-9BF6-0D890BA52719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6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6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225" y="90916"/>
            <a:ext cx="1188753" cy="11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58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4E0E-AB4B-461D-B9AC-97C99C587AEC}" type="datetimeFigureOut">
              <a:rPr lang="en-US" smtClean="0"/>
              <a:t>7/8/21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B2C55-6994-4D98-97F1-F49E84948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73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91394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7512" y="1697646"/>
            <a:ext cx="5980081" cy="3491044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63" indent="-169863">
              <a:defRPr sz="2000" baseline="0">
                <a:latin typeface="Mongolian Baiti"/>
              </a:defRPr>
            </a:lvl1pPr>
            <a:lvl2pPr marL="609585" indent="0">
              <a:buNone/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  <a:lvl4pPr marL="1828755" indent="0">
              <a:buNone/>
              <a:defRPr/>
            </a:lvl4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  <p:sp>
        <p:nvSpPr>
          <p:cNvPr id="8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48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0798761" y="149793"/>
            <a:ext cx="1036320" cy="10363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anchor="ctr"/>
          <a:lstStyle>
            <a:lvl1pPr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rgbClr val="FFFFFF"/>
                </a:solidFill>
              </a:rPr>
              <a:t>SHIELD</a:t>
            </a:r>
            <a:endParaRPr lang="en-US" dirty="0"/>
          </a:p>
        </p:txBody>
      </p:sp>
      <p:sp>
        <p:nvSpPr>
          <p:cNvPr id="6" name="Rectangle 85"/>
          <p:cNvSpPr>
            <a:spLocks noChangeArrowheads="1"/>
          </p:cNvSpPr>
          <p:nvPr userDrawn="1"/>
        </p:nvSpPr>
        <p:spPr bwMode="auto">
          <a:xfrm>
            <a:off x="6147252" y="1708263"/>
            <a:ext cx="5947534" cy="18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3669" tIns="66833" rIns="133669" bIns="66833"/>
          <a:lstStyle/>
          <a:p>
            <a:pPr marL="228600" indent="-212725" algn="l">
              <a:buFont typeface="Arial" pitchFamily="34" charset="0"/>
              <a:buChar char="•"/>
            </a:pPr>
            <a:endParaRPr lang="en-US" sz="2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81385" y="1365591"/>
            <a:ext cx="7688" cy="389751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6169987" y="3118512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123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Way Ahead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6704" y="5263102"/>
            <a:ext cx="12038082" cy="1535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3"/>
          <p:cNvSpPr txBox="1">
            <a:spLocks noChangeArrowheads="1"/>
          </p:cNvSpPr>
          <p:nvPr userDrawn="1"/>
        </p:nvSpPr>
        <p:spPr bwMode="auto">
          <a:xfrm>
            <a:off x="6147252" y="1395685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123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Stakeholder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Interest</a:t>
            </a:r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37512" y="1403881"/>
            <a:ext cx="5980081" cy="30196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123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Storyline</a:t>
            </a:r>
          </a:p>
        </p:txBody>
      </p:sp>
      <p:sp>
        <p:nvSpPr>
          <p:cNvPr id="16" name="Text Box 3"/>
          <p:cNvSpPr txBox="1">
            <a:spLocks noChangeArrowheads="1"/>
          </p:cNvSpPr>
          <p:nvPr userDrawn="1"/>
        </p:nvSpPr>
        <p:spPr bwMode="auto">
          <a:xfrm>
            <a:off x="37510" y="5342249"/>
            <a:ext cx="12112557" cy="283301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549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5490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10989" tIns="55496" rIns="110989" bIns="55496" anchor="ctr" anchorCtr="1"/>
          <a:lstStyle/>
          <a:p>
            <a:pPr algn="ctr" defTabSz="1219123"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Talking Points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6147252" y="1729543"/>
            <a:ext cx="5980081" cy="1388969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63" indent="-169863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73507" y="3449356"/>
            <a:ext cx="5980081" cy="1739333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63" indent="-169863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56704" y="5715315"/>
            <a:ext cx="12038082" cy="1142685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169863" indent="-169863">
              <a:defRPr sz="2000" baseline="0">
                <a:latin typeface="Mongolian Baiti"/>
              </a:defRPr>
            </a:lvl1pPr>
            <a:lvl2pPr>
              <a:defRPr sz="2000">
                <a:latin typeface="Mongolian Baiti" panose="03000500000000000000" pitchFamily="66" charset="0"/>
                <a:cs typeface="Mongolian Baiti" panose="03000500000000000000" pitchFamily="66" charset="0"/>
              </a:defRPr>
            </a:lvl2pPr>
          </a:lstStyle>
          <a:p>
            <a:pPr lvl="0"/>
            <a:r>
              <a:rPr lang="en-US" dirty="0"/>
              <a:t>Insert Content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2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559593" y="6539442"/>
            <a:ext cx="63405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  <a:latin typeface="Mongolian Baiti"/>
                <a:cs typeface="Mongolian Baiti"/>
              </a:defRPr>
            </a:lvl1pPr>
          </a:lstStyle>
          <a:p>
            <a:fld id="{F0E2E566-7E0B-4942-9BF6-0D890BA527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0798761" y="149793"/>
            <a:ext cx="1036320" cy="10363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anchor="ctr"/>
          <a:lstStyle>
            <a:lvl1pPr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rgbClr val="FFFFFF"/>
                </a:solidFill>
              </a:rPr>
              <a:t>SHIELD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87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0"/>
            <a:ext cx="9144000" cy="1092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457189" marR="0" indent="-457189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333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golian Baiti" pitchFamily="66" charset="0"/>
                <a:cs typeface="Mongolian Baiti" pitchFamily="66" charset="0"/>
              </a:defRPr>
            </a:lvl1pPr>
          </a:lstStyle>
          <a:p>
            <a:pPr marL="457189" marR="0" lvl="0" indent="-457189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4770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0E2E566-7E0B-4942-9BF6-0D890BA52719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9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0" y="1761893"/>
            <a:ext cx="12192000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>
              <a:defRPr baseline="0">
                <a:latin typeface="Candara" panose="020E0502030303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607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0"/>
            <a:ext cx="9144000" cy="1092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457189" marR="0" indent="-457189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333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golian Baiti" pitchFamily="66" charset="0"/>
                <a:cs typeface="Mongolian Baiti" pitchFamily="66" charset="0"/>
              </a:defRPr>
            </a:lvl1pPr>
          </a:lstStyle>
          <a:p>
            <a:pPr marL="457189" marR="0" lvl="0" indent="-457189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4770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0E2E566-7E0B-4942-9BF6-0D890BA52719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9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ongolian Baiti"/>
                <a:cs typeface="Mongolian Bait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223" y="90916"/>
            <a:ext cx="1188753" cy="11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7C58086-BE74-CC45-B37D-F6748EB57C1C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22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rodu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B707DA-C73C-41C2-ACFB-219B07D0C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616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lt-LT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9DC4D38-50C9-4D8E-A895-BC151CA4E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8981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lt-LT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7CA94B-F237-47CF-9CA5-F0E3316E5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81346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1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EE84E3E-B0FD-6B47-8265-864C9453424C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21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0" y="1683834"/>
            <a:ext cx="12192000" cy="4986745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>
              <a:defRPr baseline="0">
                <a:latin typeface="Candara" panose="020E05020303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ED765C5-F9A4-E444-ACF5-8D9C7D4A188F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7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slide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5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0" y="1694985"/>
            <a:ext cx="12192000" cy="4829214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>
              <a:defRPr baseline="0">
                <a:latin typeface="Candara" panose="020E0502030303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F424365-8518-D64C-B4D2-7838E1495AB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  <a:prstGeom prst="rect">
            <a:avLst/>
          </a:prstGeom>
        </p:spPr>
        <p:txBody>
          <a:bodyPr vert="horz" wrap="square" anchor="ctr">
            <a:normAutofit/>
          </a:bodyPr>
          <a:lstStyle>
            <a:lvl1pPr algn="ctr">
              <a:buNone/>
              <a:defRPr sz="5333">
                <a:solidFill>
                  <a:srgbClr val="FFFFFF"/>
                </a:solidFill>
                <a:effectLst/>
                <a:latin typeface="Candara" panose="020E0502030303020204" pitchFamily="34" charset="0"/>
                <a:cs typeface="Mongolian Baiti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7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F1AA-6AAE-5948-9EA7-71713FA9167F}"/>
              </a:ext>
            </a:extLst>
          </p:cNvPr>
          <p:cNvSpPr/>
          <p:nvPr userDrawn="1"/>
        </p:nvSpPr>
        <p:spPr>
          <a:xfrm>
            <a:off x="1" y="0"/>
            <a:ext cx="12192000" cy="1457325"/>
          </a:xfrm>
          <a:prstGeom prst="rect">
            <a:avLst/>
          </a:prstGeom>
          <a:gradFill flip="none" rotWithShape="1">
            <a:gsLst>
              <a:gs pos="0">
                <a:srgbClr val="74B2DC"/>
              </a:gs>
              <a:gs pos="79000">
                <a:srgbClr val="5C89A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B4443-CC80-C64F-BF5D-FFE7E143DA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8" y="113700"/>
            <a:ext cx="1235048" cy="12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6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3" r:id="rId2"/>
    <p:sldLayoutId id="2147483664" r:id="rId3"/>
    <p:sldLayoutId id="2147483719" r:id="rId4"/>
    <p:sldLayoutId id="2147483722" r:id="rId5"/>
    <p:sldLayoutId id="2147483660" r:id="rId6"/>
    <p:sldLayoutId id="2147483718" r:id="rId7"/>
    <p:sldLayoutId id="2147483720" r:id="rId8"/>
    <p:sldLayoutId id="2147483665" r:id="rId9"/>
    <p:sldLayoutId id="2147483757" r:id="rId10"/>
  </p:sldLayoutIdLs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 Slide Template_No Bottom Bar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216" y="89210"/>
            <a:ext cx="1179059" cy="11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6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5" r:id="rId6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 Slide Template_No Bottom Bar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215" y="89209"/>
            <a:ext cx="1179059" cy="11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7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force.com/jag" TargetMode="External"/><Relationship Id="rId2" Type="http://schemas.openxmlformats.org/officeDocument/2006/relationships/hyperlink" Target="mailto:sara.carrasco@us.af.mi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sajobs.com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USAFJAG" TargetMode="External"/><Relationship Id="rId2" Type="http://schemas.openxmlformats.org/officeDocument/2006/relationships/hyperlink" Target="mailto:airforcejagrecruiting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ara.carrasco@us.af.mil" TargetMode="External"/><Relationship Id="rId4" Type="http://schemas.openxmlformats.org/officeDocument/2006/relationships/hyperlink" Target="mailto:megan.campbell.10@us.af.m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orce.com/careers/specialty-careers/jag/overvie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force.com/ja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Kathleen.Royse.Ctr@afit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effrey.Lowder@afit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force.com/jag" TargetMode="External"/><Relationship Id="rId2" Type="http://schemas.openxmlformats.org/officeDocument/2006/relationships/hyperlink" Target="mailto:sara.carrasco@us.af.mil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60E34D-E48D-EF44-92DE-E5A803E351A0}"/>
              </a:ext>
            </a:extLst>
          </p:cNvPr>
          <p:cNvSpPr/>
          <p:nvPr/>
        </p:nvSpPr>
        <p:spPr>
          <a:xfrm>
            <a:off x="1930400" y="165860"/>
            <a:ext cx="9448801" cy="1047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</a:rPr>
              <a:t>AFROTC JAG Pathways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Recruiting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</a:rPr>
              <a:t> Training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9F73241-B762-2141-AFE1-9E6152F6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133404"/>
            <a:ext cx="9448800" cy="1442631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342900" indent="-34290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-65" charset="-128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Created By: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Capt Nethania Swanson, Det 585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effectLst/>
                <a:latin typeface="Candara" panose="020E0502030303020204" pitchFamily="34" charset="0"/>
              </a:rPr>
              <a:t>Nethania.swanson@duke.edu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CAO: 10 </a:t>
            </a:r>
            <a:r>
              <a:rPr lang="en-US" sz="2200" b="0" i="1" dirty="0">
                <a:solidFill>
                  <a:prstClr val="black"/>
                </a:solidFill>
                <a:effectLst/>
                <a:latin typeface="Candara" panose="020E0502030303020204" pitchFamily="34" charset="0"/>
              </a:rPr>
              <a:t>July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2021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3BD2FC-AF74-9744-9ED0-A04CB402B9B3}"/>
              </a:ext>
            </a:extLst>
          </p:cNvPr>
          <p:cNvGrpSpPr/>
          <p:nvPr/>
        </p:nvGrpSpPr>
        <p:grpSpPr>
          <a:xfrm>
            <a:off x="3006435" y="2002308"/>
            <a:ext cx="6179130" cy="2834640"/>
            <a:chOff x="3006435" y="1822195"/>
            <a:chExt cx="6179130" cy="2834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1E6E2A-F2A0-854B-8856-E07DAEA23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2878" y="1822195"/>
              <a:ext cx="2882687" cy="283464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11000" t="-14000" r="-11000" b="-8000"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147B7763-9811-774E-8953-A62354F9327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435" y="1822195"/>
              <a:ext cx="2880360" cy="2834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67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DF97D-C75F-344E-B4EC-1A2807AE5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056" y="222101"/>
            <a:ext cx="9910757" cy="943848"/>
          </a:xfrm>
        </p:spPr>
        <p:txBody>
          <a:bodyPr>
            <a:noAutofit/>
          </a:bodyPr>
          <a:lstStyle/>
          <a:p>
            <a:r>
              <a:rPr lang="en-US" sz="4900" dirty="0"/>
              <a:t>One-Year College Program (OYCP)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8210-12D2-8F42-90BE-C998C26E8D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561" y="1727213"/>
            <a:ext cx="5472113" cy="49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Eligibility to apply: </a:t>
            </a:r>
          </a:p>
          <a:p>
            <a:pPr marL="520700" lvl="1" indent="-381000"/>
            <a:r>
              <a:rPr lang="en-US" sz="2400" dirty="0"/>
              <a:t>One-year program for </a:t>
            </a:r>
            <a:r>
              <a:rPr lang="en-US" sz="2400" b="1" u="sng" dirty="0">
                <a:solidFill>
                  <a:srgbClr val="0070C0"/>
                </a:solidFill>
              </a:rPr>
              <a:t>second year law students </a:t>
            </a:r>
            <a:r>
              <a:rPr lang="en-US" sz="2400" dirty="0"/>
              <a:t>to participate in AFROTC</a:t>
            </a:r>
          </a:p>
          <a:p>
            <a:pPr marL="520700" lvl="1" indent="-381000"/>
            <a:r>
              <a:rPr lang="en-US" sz="2400" dirty="0"/>
              <a:t>Must interview with an AFROTC Det/CC before applying to JAG Corps</a:t>
            </a:r>
          </a:p>
          <a:p>
            <a:pPr marL="520700" lvl="1" indent="-381000"/>
            <a:r>
              <a:rPr lang="en-US" sz="2400" dirty="0"/>
              <a:t>Apply to JAG Corps</a:t>
            </a:r>
          </a:p>
          <a:p>
            <a:pPr marL="139700" lvl="1" indent="0">
              <a:buNone/>
            </a:pPr>
            <a:r>
              <a:rPr lang="en-US" sz="2400" b="1" dirty="0"/>
              <a:t>AFROTC Requirements: </a:t>
            </a:r>
          </a:p>
          <a:p>
            <a:pPr marL="482600" lvl="1" indent="-342900"/>
            <a:r>
              <a:rPr lang="en-US" sz="2400" dirty="0"/>
              <a:t>Complete AFROTC AS100-400 courses</a:t>
            </a:r>
          </a:p>
          <a:p>
            <a:pPr marL="482600" lvl="1" indent="-342900"/>
            <a:r>
              <a:rPr lang="en-US" sz="2400" dirty="0"/>
              <a:t>Complete Field Training</a:t>
            </a:r>
          </a:p>
          <a:p>
            <a:pPr marL="482600" lvl="1" indent="-342900"/>
            <a:r>
              <a:rPr lang="en-US" sz="2400" dirty="0"/>
              <a:t>Commission as a 2d Lt and placed into the IRR until bar exam is passed</a:t>
            </a:r>
            <a:endParaRPr lang="en-US" sz="2400" b="1" dirty="0"/>
          </a:p>
          <a:p>
            <a:pPr marL="139700" lvl="1" indent="0">
              <a:buNone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4D9DB-F692-E745-A316-7600E146C6CC}"/>
              </a:ext>
            </a:extLst>
          </p:cNvPr>
          <p:cNvSpPr txBox="1">
            <a:spLocks/>
          </p:cNvSpPr>
          <p:nvPr/>
        </p:nvSpPr>
        <p:spPr>
          <a:xfrm>
            <a:off x="5981700" y="1648435"/>
            <a:ext cx="6210300" cy="4908686"/>
          </a:xfrm>
          <a:prstGeom prst="rect">
            <a:avLst/>
          </a:prstGeom>
        </p:spPr>
        <p:txBody>
          <a:bodyPr vert="horz" wrap="square"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Post-Commissioning:</a:t>
            </a:r>
          </a:p>
          <a:p>
            <a:pPr marL="520700" lvl="1" indent="-381000"/>
            <a:r>
              <a:rPr lang="en-US" sz="2400" dirty="0" err="1"/>
              <a:t>Lts</a:t>
            </a:r>
            <a:r>
              <a:rPr lang="en-US" sz="2400" dirty="0"/>
              <a:t> will work their assignments directly with Chief of Accessions Branch, (Lt Col Sara Carrasco: </a:t>
            </a:r>
            <a:r>
              <a:rPr lang="en-US" sz="2400" dirty="0">
                <a:hlinkClick r:id="rId2"/>
              </a:rPr>
              <a:t>sara.carrasco@us.af.mil</a:t>
            </a:r>
            <a:r>
              <a:rPr lang="en-US" sz="2400" dirty="0"/>
              <a:t> or (703) 614-2373) </a:t>
            </a:r>
          </a:p>
          <a:p>
            <a:pPr marL="520700" lvl="1" indent="-381000"/>
            <a:r>
              <a:rPr lang="en-US" sz="2400" dirty="0" err="1"/>
              <a:t>Lts</a:t>
            </a:r>
            <a:r>
              <a:rPr lang="en-US" sz="2400" dirty="0"/>
              <a:t> can expect to EAD January of the following year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841E2-901C-224D-A2BA-41E32BAE7A78}"/>
              </a:ext>
            </a:extLst>
          </p:cNvPr>
          <p:cNvCxnSpPr/>
          <p:nvPr/>
        </p:nvCxnSpPr>
        <p:spPr>
          <a:xfrm>
            <a:off x="5872163" y="176189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AA39CEC-2C56-A34D-8E9E-70CFB2BD8A3A}"/>
              </a:ext>
            </a:extLst>
          </p:cNvPr>
          <p:cNvSpPr/>
          <p:nvPr/>
        </p:nvSpPr>
        <p:spPr>
          <a:xfrm>
            <a:off x="6093629" y="4577123"/>
            <a:ext cx="5718094" cy="1943100"/>
          </a:xfrm>
          <a:prstGeom prst="rect">
            <a:avLst/>
          </a:prstGeom>
          <a:solidFill>
            <a:srgbClr val="74B2DC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40BF2-8B4D-7248-B38E-7DB0876182B5}"/>
              </a:ext>
            </a:extLst>
          </p:cNvPr>
          <p:cNvSpPr txBox="1"/>
          <p:nvPr/>
        </p:nvSpPr>
        <p:spPr>
          <a:xfrm>
            <a:off x="6182820" y="4724552"/>
            <a:ext cx="5449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Application Deadlines: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10 January</a:t>
            </a:r>
            <a:r>
              <a:rPr lang="en-US" dirty="0"/>
              <a:t>: Online application must be submitted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February</a:t>
            </a:r>
            <a:r>
              <a:rPr lang="en-US" dirty="0"/>
              <a:t>: Staff Judge Advocate interview must be completed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Apply here: </a:t>
            </a:r>
            <a:r>
              <a:rPr lang="en-US" dirty="0">
                <a:hlinkClick r:id="rId3"/>
              </a:rPr>
              <a:t>http://www.airforce.com/jag</a:t>
            </a:r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16CE3D-F687-9B46-9F5B-9B4A685EB023}"/>
              </a:ext>
            </a:extLst>
          </p:cNvPr>
          <p:cNvSpPr txBox="1">
            <a:spLocks/>
          </p:cNvSpPr>
          <p:nvPr/>
        </p:nvSpPr>
        <p:spPr>
          <a:xfrm>
            <a:off x="2438405" y="6514093"/>
            <a:ext cx="9910757" cy="1754327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buFont typeface="Arial" panose="020B0604020202020204" pitchFamily="34" charset="0"/>
              <a:buNone/>
            </a:pPr>
            <a:r>
              <a:rPr lang="en-US" sz="1400" b="1" i="1" dirty="0"/>
              <a:t>*The JAG Corps does not award any scholarships for participation in these programs*</a:t>
            </a:r>
          </a:p>
        </p:txBody>
      </p:sp>
    </p:spTree>
    <p:extLst>
      <p:ext uri="{BB962C8B-B14F-4D97-AF65-F5344CB8AC3E}">
        <p14:creationId xmlns:p14="http://schemas.microsoft.com/office/powerpoint/2010/main" val="314183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83CCF0-ED0B-0A47-86B9-FCFEF32FA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OYCP Det/CC MFR &amp; Checklist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90409-B14E-414F-BB2B-EE8B2D6B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013" y="1628945"/>
            <a:ext cx="3532801" cy="4209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CE8A0-B26B-F947-9FE5-C3F834E84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74" y="2329186"/>
            <a:ext cx="3597848" cy="4209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00F95-293D-564D-B4F7-D9624093394C}"/>
              </a:ext>
            </a:extLst>
          </p:cNvPr>
          <p:cNvSpPr txBox="1"/>
          <p:nvPr/>
        </p:nvSpPr>
        <p:spPr>
          <a:xfrm>
            <a:off x="773414" y="2846902"/>
            <a:ext cx="512862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Candara" panose="020E0502030303020204" pitchFamily="34" charset="0"/>
              </a:rPr>
              <a:t>The OYCP Det/CC MFR &amp; Checklist can be found in the Intranet under: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Candara" panose="020E0502030303020204" pitchFamily="34" charset="0"/>
            </a:endParaRPr>
          </a:p>
          <a:p>
            <a:pPr lvl="1"/>
            <a:r>
              <a:rPr lang="en-US" sz="2800" i="1" dirty="0">
                <a:latin typeface="Candara" panose="020E0502030303020204" pitchFamily="34" charset="0"/>
              </a:rPr>
              <a:t>“Registrar &gt;Recruiting Branch (RRR) &gt; special programs (located at the bottom right)”</a:t>
            </a:r>
          </a:p>
        </p:txBody>
      </p:sp>
    </p:spTree>
    <p:extLst>
      <p:ext uri="{BB962C8B-B14F-4D97-AF65-F5344CB8AC3E}">
        <p14:creationId xmlns:p14="http://schemas.microsoft.com/office/powerpoint/2010/main" val="312389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4F6AD9-E7D1-5E45-BE99-C6DA56097A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418" y="151097"/>
            <a:ext cx="11790218" cy="943848"/>
          </a:xfrm>
        </p:spPr>
        <p:txBody>
          <a:bodyPr>
            <a:noAutofit/>
          </a:bodyPr>
          <a:lstStyle/>
          <a:p>
            <a:r>
              <a:rPr lang="en-US" sz="4900" dirty="0"/>
              <a:t>GLP/OYCP Cadets Commissioning Actions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64867C-8B38-D543-A225-08B950FAF2C1}"/>
              </a:ext>
            </a:extLst>
          </p:cNvPr>
          <p:cNvSpPr txBox="1">
            <a:spLocks/>
          </p:cNvSpPr>
          <p:nvPr/>
        </p:nvSpPr>
        <p:spPr>
          <a:xfrm>
            <a:off x="176213" y="2055612"/>
            <a:ext cx="5695950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lvl="1" indent="-381000"/>
            <a:r>
              <a:rPr lang="en-US" sz="2400" dirty="0"/>
              <a:t>When filling out the AF Form 133, (Oath of Office), </a:t>
            </a:r>
            <a:r>
              <a:rPr lang="en-US" sz="2400" b="1" u="sng" dirty="0">
                <a:solidFill>
                  <a:srgbClr val="FF0000"/>
                </a:solidFill>
              </a:rPr>
              <a:t>do not </a:t>
            </a:r>
            <a:r>
              <a:rPr lang="en-US" sz="2400" dirty="0"/>
              <a:t>enter Judge Advocate Career Field</a:t>
            </a:r>
          </a:p>
          <a:p>
            <a:pPr marL="520700" lvl="1" indent="-381000"/>
            <a:r>
              <a:rPr lang="en-US" sz="2400" dirty="0"/>
              <a:t>GLP &amp; OYCP Cadets will commission as line officers upon successful completion of AFROTC &amp; their law degree requirements</a:t>
            </a:r>
          </a:p>
          <a:p>
            <a:pPr marL="520700" lvl="1" indent="-381000"/>
            <a:r>
              <a:rPr lang="en-US" sz="2400" dirty="0"/>
              <a:t>In the event of licensing failure (failure to pass the state Bar Exam), GLP/OYCP Commissionees are not discharged. They will be reassigned to a non-JAG AFSC as a 2d LT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C0508D-62EF-BE44-80D5-C251B81F1496}"/>
              </a:ext>
            </a:extLst>
          </p:cNvPr>
          <p:cNvSpPr txBox="1">
            <a:spLocks/>
          </p:cNvSpPr>
          <p:nvPr/>
        </p:nvSpPr>
        <p:spPr>
          <a:xfrm>
            <a:off x="6096000" y="2007046"/>
            <a:ext cx="5472113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lvl="1" indent="-381000"/>
            <a:r>
              <a:rPr lang="en-US" sz="2400" dirty="0"/>
              <a:t>Once GLP &amp; OYCP Cadets pass their bar, they will work with the </a:t>
            </a:r>
            <a:r>
              <a:rPr lang="en-US" sz="2400" b="1" dirty="0">
                <a:solidFill>
                  <a:schemeClr val="accent1"/>
                </a:solidFill>
              </a:rPr>
              <a:t>JAG Accessions Branch Chief </a:t>
            </a:r>
            <a:r>
              <a:rPr lang="en-US" sz="2400" dirty="0"/>
              <a:t>to work their assignment.</a:t>
            </a:r>
          </a:p>
          <a:p>
            <a:pPr marL="520700" lvl="1" indent="-381000"/>
            <a:r>
              <a:rPr lang="en-US" sz="2400" dirty="0"/>
              <a:t>Once they EAD as a JAG and they will be promoted to 1</a:t>
            </a:r>
            <a:r>
              <a:rPr lang="en-US" sz="2400" baseline="30000" dirty="0"/>
              <a:t>st</a:t>
            </a:r>
            <a:r>
              <a:rPr lang="en-US" sz="2400" dirty="0"/>
              <a:t> Lt</a:t>
            </a:r>
          </a:p>
          <a:p>
            <a:pPr marL="1054087" lvl="2" indent="-381000"/>
            <a:r>
              <a:rPr lang="en-US" sz="1867" dirty="0"/>
              <a:t>After 6 months on station, they will promote to Captain</a:t>
            </a:r>
          </a:p>
          <a:p>
            <a:pPr marL="520700" lvl="1" indent="-381000"/>
            <a:endParaRPr lang="en-US" sz="2400" dirty="0"/>
          </a:p>
          <a:p>
            <a:pPr marL="520700" lvl="1" indent="-381000"/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D4663F-B45B-FE4C-B571-DBE9934AD1E3}"/>
              </a:ext>
            </a:extLst>
          </p:cNvPr>
          <p:cNvCxnSpPr/>
          <p:nvPr/>
        </p:nvCxnSpPr>
        <p:spPr>
          <a:xfrm>
            <a:off x="5872163" y="202513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2F10D7-9E30-8042-BD12-1900F32350EB}"/>
              </a:ext>
            </a:extLst>
          </p:cNvPr>
          <p:cNvSpPr txBox="1"/>
          <p:nvPr/>
        </p:nvSpPr>
        <p:spPr>
          <a:xfrm>
            <a:off x="2050475" y="1488632"/>
            <a:ext cx="623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		</a:t>
            </a:r>
            <a:r>
              <a:rPr lang="en-US" sz="2200" b="1" u="sng" dirty="0"/>
              <a:t>AFROTCI 36-2011, Para. 17.3.13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0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1451-C7AC-CB44-99CC-7F6FAF3782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35476" y="4111585"/>
            <a:ext cx="8771657" cy="901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dirty="0"/>
              <a:t>Financial Opportunities, Incentives &amp; Benefits</a:t>
            </a:r>
          </a:p>
          <a:p>
            <a:pPr marL="0" indent="0" algn="ctr">
              <a:buNone/>
            </a:pPr>
            <a:r>
              <a:rPr lang="en-US" sz="5000" dirty="0"/>
              <a:t>(Proceed to next slide)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B089890-F866-5441-A10D-7BD00776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96" y="1626369"/>
            <a:ext cx="2485216" cy="24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DDD235-0D4F-DF43-A15B-59B4F45AE1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270" y="187421"/>
            <a:ext cx="9859618" cy="94384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USAF JAG Summer Internship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298584-396C-9747-96E3-9A1FA299933D}"/>
              </a:ext>
            </a:extLst>
          </p:cNvPr>
          <p:cNvSpPr txBox="1">
            <a:spLocks/>
          </p:cNvSpPr>
          <p:nvPr/>
        </p:nvSpPr>
        <p:spPr>
          <a:xfrm>
            <a:off x="176212" y="1761893"/>
            <a:ext cx="6889605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buNone/>
            </a:pPr>
            <a:r>
              <a:rPr lang="en-US" sz="2400" b="1" dirty="0"/>
              <a:t>Application </a:t>
            </a:r>
          </a:p>
          <a:p>
            <a:pPr marL="482600" lvl="1" indent="-342900"/>
            <a:r>
              <a:rPr lang="en-US" sz="2400" dirty="0"/>
              <a:t>Application process and deadline to apply for a paid internship is available on </a:t>
            </a:r>
            <a:r>
              <a:rPr lang="en-US" sz="2400" dirty="0">
                <a:hlinkClick r:id="rId2"/>
              </a:rPr>
              <a:t>www.USAJOBS.com</a:t>
            </a:r>
            <a:r>
              <a:rPr lang="en-US" sz="2400" dirty="0"/>
              <a:t> in early fall (search term: “Air Force JAG”)</a:t>
            </a:r>
          </a:p>
          <a:p>
            <a:pPr marL="139700" lvl="1" indent="0">
              <a:buNone/>
            </a:pPr>
            <a:r>
              <a:rPr lang="en-US" sz="2400" b="1" dirty="0"/>
              <a:t>Requirements:</a:t>
            </a:r>
            <a:endParaRPr lang="en-US" sz="2400" dirty="0"/>
          </a:p>
          <a:p>
            <a:pPr marL="520700" lvl="1" indent="-381000"/>
            <a:r>
              <a:rPr lang="en-US" sz="2400" dirty="0"/>
              <a:t>U.S. Citizen</a:t>
            </a:r>
          </a:p>
          <a:p>
            <a:pPr marL="520700" lvl="1" indent="-381000"/>
            <a:r>
              <a:rPr lang="en-US" sz="2400" b="1" u="sng" dirty="0">
                <a:solidFill>
                  <a:schemeClr val="tx2"/>
                </a:solidFill>
              </a:rPr>
              <a:t>Second-year</a:t>
            </a:r>
            <a:r>
              <a:rPr lang="en-US" sz="2400" dirty="0"/>
              <a:t> law student (at time of application)</a:t>
            </a:r>
          </a:p>
          <a:p>
            <a:pPr marL="520700" lvl="1" indent="-381000"/>
            <a:r>
              <a:rPr lang="en-US" sz="2400" dirty="0"/>
              <a:t>J.D. degree candidate at an ABA-accredited law school</a:t>
            </a:r>
          </a:p>
          <a:p>
            <a:pPr marL="520700" lvl="1" indent="-381000"/>
            <a:r>
              <a:rPr lang="en-US" sz="2400" dirty="0"/>
              <a:t>Serve 8-10 weeks during the summer in the continental U.S.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6750759-C878-1B45-8136-C96A49EFE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87" y="1740929"/>
            <a:ext cx="3019544" cy="47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8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7E7C5-1C23-E649-870F-68DBCD15D5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Education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95C65-22F9-7040-8A56-F6FA67C84C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1761893"/>
            <a:ext cx="7423688" cy="4908686"/>
          </a:xfrm>
        </p:spPr>
        <p:txBody>
          <a:bodyPr>
            <a:noAutofit/>
          </a:bodyPr>
          <a:lstStyle/>
          <a:p>
            <a:r>
              <a:rPr lang="en-US" sz="1700" dirty="0"/>
              <a:t>Compete and apply for a </a:t>
            </a:r>
            <a:r>
              <a:rPr lang="en-US" sz="1700" b="1" u="sng" dirty="0">
                <a:solidFill>
                  <a:schemeClr val="tx2"/>
                </a:solidFill>
              </a:rPr>
              <a:t>tuition-free Master of Laws (LL.M.) Program </a:t>
            </a:r>
            <a:r>
              <a:rPr lang="en-US" sz="1700" dirty="0"/>
              <a:t>in specialties such as:</a:t>
            </a:r>
          </a:p>
          <a:p>
            <a:pPr lvl="1"/>
            <a:r>
              <a:rPr lang="en-US" sz="1700" dirty="0"/>
              <a:t>Government Contract Law</a:t>
            </a:r>
          </a:p>
          <a:p>
            <a:pPr lvl="1"/>
            <a:r>
              <a:rPr lang="en-US" sz="1700" dirty="0"/>
              <a:t>Environmental Law</a:t>
            </a:r>
          </a:p>
          <a:p>
            <a:pPr lvl="1"/>
            <a:r>
              <a:rPr lang="en-US" sz="1700" dirty="0"/>
              <a:t>Labor Law</a:t>
            </a:r>
          </a:p>
          <a:p>
            <a:pPr lvl="1"/>
            <a:r>
              <a:rPr lang="en-US" sz="1700" dirty="0"/>
              <a:t>Cyber Law</a:t>
            </a:r>
          </a:p>
          <a:p>
            <a:pPr lvl="1"/>
            <a:r>
              <a:rPr lang="en-US" sz="1700" dirty="0"/>
              <a:t>Air &amp; Space Law</a:t>
            </a:r>
          </a:p>
          <a:p>
            <a:pPr lvl="1"/>
            <a:r>
              <a:rPr lang="en-US" sz="1700" dirty="0"/>
              <a:t>International Law</a:t>
            </a:r>
          </a:p>
          <a:p>
            <a:pPr marL="609585" lvl="1" indent="0">
              <a:buNone/>
            </a:pPr>
            <a:endParaRPr lang="en-US" sz="1700" dirty="0"/>
          </a:p>
          <a:p>
            <a:r>
              <a:rPr lang="en-US" sz="1700" b="1" dirty="0"/>
              <a:t>Target: </a:t>
            </a:r>
            <a:r>
              <a:rPr lang="en-US" sz="1700" dirty="0"/>
              <a:t>Senior Captains and Majors</a:t>
            </a:r>
          </a:p>
          <a:p>
            <a:pPr marL="0" indent="0">
              <a:buNone/>
            </a:pPr>
            <a:endParaRPr lang="en-US" sz="1700" dirty="0"/>
          </a:p>
          <a:p>
            <a:r>
              <a:rPr lang="en-US" sz="1700" b="1" dirty="0"/>
              <a:t>Benefits: </a:t>
            </a:r>
          </a:p>
          <a:p>
            <a:pPr lvl="1"/>
            <a:r>
              <a:rPr lang="en-US" sz="1700" dirty="0"/>
              <a:t>Full tuition</a:t>
            </a:r>
          </a:p>
          <a:p>
            <a:pPr lvl="1"/>
            <a:r>
              <a:rPr lang="en-US" sz="1700" dirty="0"/>
              <a:t>Fees and book allowance</a:t>
            </a:r>
          </a:p>
          <a:p>
            <a:pPr lvl="1"/>
            <a:r>
              <a:rPr lang="en-US" sz="1700" dirty="0"/>
              <a:t>Full AD benefits (pay, allowances, medical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ADB11-F6C9-7D48-8897-50F5837E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713" y="2649836"/>
            <a:ext cx="4716413" cy="31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7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C534D7-E855-BE45-9A3E-42C5F7238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0991" y="225213"/>
            <a:ext cx="10296939" cy="9438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Student Loan Repayment Program (JA-SLRP)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7F067-94E7-024F-B125-13C183D572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761893"/>
            <a:ext cx="8189843" cy="490868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Eligible JAGs can apply for up to </a:t>
            </a:r>
            <a:r>
              <a:rPr lang="en-US" b="1" u="sng" dirty="0">
                <a:solidFill>
                  <a:srgbClr val="00B050"/>
                </a:solidFill>
              </a:rPr>
              <a:t>$65,000 </a:t>
            </a:r>
            <a:r>
              <a:rPr lang="en-US" dirty="0"/>
              <a:t>toward student loan repayment</a:t>
            </a:r>
          </a:p>
          <a:p>
            <a:r>
              <a:rPr lang="en-US" dirty="0"/>
              <a:t>No additional Active-Duty Service Commitment!</a:t>
            </a:r>
          </a:p>
          <a:p>
            <a:r>
              <a:rPr lang="en-US" b="1" dirty="0"/>
              <a:t>How it works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Payments are divided over 3 years (at the end of years 2, 3, and 4 JAG Corps service)</a:t>
            </a:r>
          </a:p>
          <a:p>
            <a:pPr lvl="1"/>
            <a:r>
              <a:rPr lang="en-US" dirty="0"/>
              <a:t>Payments are made directly to the lender</a:t>
            </a:r>
          </a:p>
          <a:p>
            <a:pPr lvl="1"/>
            <a:r>
              <a:rPr lang="en-US" dirty="0"/>
              <a:t>No more than one-third of any loan paid per year</a:t>
            </a:r>
          </a:p>
          <a:p>
            <a:pPr lvl="1"/>
            <a:endParaRPr lang="en-US" dirty="0"/>
          </a:p>
          <a:p>
            <a:r>
              <a:rPr lang="en-US" b="1" dirty="0"/>
              <a:t>Eligible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Direct Appointment Program (DAP), GLP, OYCP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JAGs may also benefit from the Public Service Loan Forgiveness Program and income-based loan repayment plan of the College Cost Reduction and Access Act of 2007.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630D077-6CF0-6742-B889-BE93926AF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01" y="1724100"/>
            <a:ext cx="3185007" cy="49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31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9AC81-6098-9946-ADF3-4059AC393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Judge Advocate Continuation Pay Program (JACP)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BED59-A74E-3B43-BB42-7F8369B0CA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JACP is a retention program</a:t>
            </a:r>
          </a:p>
          <a:p>
            <a:r>
              <a:rPr lang="en-US" sz="2800" dirty="0"/>
              <a:t>After you complete your 4-year service obligation, you can qualify for the service to pay you up to </a:t>
            </a:r>
            <a:r>
              <a:rPr lang="en-US" sz="2800" b="1" u="sng" dirty="0">
                <a:solidFill>
                  <a:srgbClr val="00B050"/>
                </a:solidFill>
              </a:rPr>
              <a:t>$60,000 </a:t>
            </a:r>
            <a:r>
              <a:rPr lang="en-US" sz="2800" dirty="0"/>
              <a:t>if you stay in the Air Force.</a:t>
            </a:r>
          </a:p>
          <a:p>
            <a:pPr lvl="1"/>
            <a:r>
              <a:rPr lang="en-US" sz="2800" dirty="0"/>
              <a:t>Sign up for </a:t>
            </a:r>
            <a:r>
              <a:rPr lang="en-US" sz="2800" b="1" u="sng" dirty="0"/>
              <a:t>another two years </a:t>
            </a:r>
            <a:r>
              <a:rPr lang="en-US" sz="2800" dirty="0"/>
              <a:t>after your initial four-year commitment and you receive </a:t>
            </a:r>
            <a:r>
              <a:rPr lang="en-US" sz="2800" b="1" u="sng" dirty="0">
                <a:solidFill>
                  <a:srgbClr val="00B050"/>
                </a:solidFill>
              </a:rPr>
              <a:t>$20,000</a:t>
            </a:r>
            <a:r>
              <a:rPr lang="en-US" sz="2800" dirty="0"/>
              <a:t>. </a:t>
            </a:r>
          </a:p>
          <a:p>
            <a:pPr lvl="1"/>
            <a:r>
              <a:rPr lang="en-US" sz="2800" dirty="0"/>
              <a:t>At six years, sign up for </a:t>
            </a:r>
            <a:r>
              <a:rPr lang="en-US" sz="2800" b="1" u="sng" dirty="0"/>
              <a:t>four more years </a:t>
            </a:r>
            <a:r>
              <a:rPr lang="en-US" sz="2800" dirty="0"/>
              <a:t>and receive another </a:t>
            </a:r>
            <a:r>
              <a:rPr lang="en-US" sz="2800" b="1" u="sng" dirty="0">
                <a:solidFill>
                  <a:srgbClr val="00B050"/>
                </a:solidFill>
              </a:rPr>
              <a:t>$40,000</a:t>
            </a:r>
            <a:r>
              <a:rPr lang="en-US" sz="2800" dirty="0"/>
              <a:t>. </a:t>
            </a:r>
          </a:p>
          <a:p>
            <a:pPr lvl="1"/>
            <a:r>
              <a:rPr lang="en-US" sz="2800" dirty="0"/>
              <a:t>This program is contingent on annual Congressional approval</a:t>
            </a:r>
          </a:p>
          <a:p>
            <a:pPr lvl="1"/>
            <a:r>
              <a:rPr lang="en-US" sz="2800" dirty="0"/>
              <a:t>Can be used for any purpose</a:t>
            </a:r>
          </a:p>
          <a:p>
            <a:pPr lvl="1"/>
            <a:r>
              <a:rPr lang="en-US" sz="2800" dirty="0"/>
              <a:t>Taxes withheld at a 25% rate</a:t>
            </a:r>
          </a:p>
          <a:p>
            <a:pPr lvl="1"/>
            <a:r>
              <a:rPr lang="en-US" sz="2800" dirty="0"/>
              <a:t>Must be within an approved eligibility window (outlined in next two slides)</a:t>
            </a:r>
          </a:p>
        </p:txBody>
      </p:sp>
    </p:spTree>
    <p:extLst>
      <p:ext uri="{BB962C8B-B14F-4D97-AF65-F5344CB8AC3E}">
        <p14:creationId xmlns:p14="http://schemas.microsoft.com/office/powerpoint/2010/main" val="43637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9C0E9-D7D8-9741-A8AE-05A9BDDB2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895" r="-7299"/>
          <a:stretch/>
        </p:blipFill>
        <p:spPr>
          <a:xfrm>
            <a:off x="-265468" y="1595962"/>
            <a:ext cx="12309987" cy="5133609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0A7A12-A23F-5045-84CD-FE44A8DB8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</p:spPr>
        <p:txBody>
          <a:bodyPr wrap="square" anchor="ctr">
            <a:normAutofit/>
          </a:bodyPr>
          <a:lstStyle/>
          <a:p>
            <a:r>
              <a:rPr lang="en-US" sz="4900"/>
              <a:t>JACP (No Prior Commission)</a:t>
            </a:r>
          </a:p>
        </p:txBody>
      </p:sp>
    </p:spTree>
    <p:extLst>
      <p:ext uri="{BB962C8B-B14F-4D97-AF65-F5344CB8AC3E}">
        <p14:creationId xmlns:p14="http://schemas.microsoft.com/office/powerpoint/2010/main" val="107211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5A36777-C72D-C64A-BFF8-0E958FD37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69" y="1694985"/>
            <a:ext cx="10613662" cy="482921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1361C-B175-A241-86ED-3976F68C5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9974" y="187421"/>
            <a:ext cx="8115457" cy="943848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JACP (Prior Commission Service)</a:t>
            </a:r>
          </a:p>
        </p:txBody>
      </p:sp>
    </p:spTree>
    <p:extLst>
      <p:ext uri="{BB962C8B-B14F-4D97-AF65-F5344CB8AC3E}">
        <p14:creationId xmlns:p14="http://schemas.microsoft.com/office/powerpoint/2010/main" val="345981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75918-4DD3-4E4D-832C-579658B66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2B6D0-43BC-0B41-8C03-181DCDD334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1682434"/>
            <a:ext cx="11430000" cy="4908686"/>
          </a:xfrm>
        </p:spPr>
        <p:txBody>
          <a:bodyPr anchor="ctr">
            <a:normAutofit lnSpcReduction="10000"/>
          </a:bodyPr>
          <a:lstStyle/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Air Force Law Snapshot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Educational Delay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Graduate Law Program (GLP)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One-Year College Program (OYCP)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Commissioning Actions for GLP &amp; OYCP Cadets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USAF JAG Summer Internship Program 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Educational Benefits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Student Loan Repayment Program (JA-SLRP)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Judge Advocate Continuation Pay Program (JACP)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Attorney Bar License Reimbursement (ABLRS)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Promotion Opportunities</a:t>
            </a:r>
          </a:p>
          <a:p>
            <a:pPr marL="74295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/>
              <a:t>JAG Contact Roster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17A757C-50BD-2C4B-B877-1EF80A30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4" y="1946856"/>
            <a:ext cx="4379843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411DA9-4121-744A-8ECE-A9EB0943555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Qualifying Expenses:</a:t>
            </a:r>
          </a:p>
          <a:p>
            <a:r>
              <a:rPr lang="en-US" dirty="0"/>
              <a:t>The cost of membership in a state of U.S. territorial bar, if required to practice law in that jurisdiction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Does not include the following:</a:t>
            </a:r>
          </a:p>
          <a:p>
            <a:pPr lvl="1"/>
            <a:r>
              <a:rPr lang="en-US" dirty="0"/>
              <a:t>Late Fees</a:t>
            </a:r>
          </a:p>
          <a:p>
            <a:pPr lvl="1"/>
            <a:r>
              <a:rPr lang="en-US" dirty="0"/>
              <a:t>Electronic payment fees (unless mandatory)</a:t>
            </a:r>
          </a:p>
          <a:p>
            <a:pPr lvl="1"/>
            <a:r>
              <a:rPr lang="en-US" dirty="0"/>
              <a:t>Membership in bar sections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The rate is typically set at </a:t>
            </a:r>
            <a:r>
              <a:rPr lang="en-US" b="1" u="sng" dirty="0">
                <a:solidFill>
                  <a:schemeClr val="tx2"/>
                </a:solidFill>
              </a:rPr>
              <a:t>$350 max </a:t>
            </a:r>
            <a:r>
              <a:rPr lang="en-US" dirty="0"/>
              <a:t>for annual payments ($700 for those who pay biennially)</a:t>
            </a:r>
          </a:p>
          <a:p>
            <a:pPr lvl="1"/>
            <a:r>
              <a:rPr lang="en-US" dirty="0"/>
              <a:t>Save your receipts!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9D712-65BB-A443-AE76-8588DACCF7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332" y="187421"/>
            <a:ext cx="10657668" cy="943848"/>
          </a:xfrm>
        </p:spPr>
        <p:txBody>
          <a:bodyPr>
            <a:noAutofit/>
          </a:bodyPr>
          <a:lstStyle/>
          <a:p>
            <a:r>
              <a:rPr lang="en-US" sz="3500" dirty="0"/>
              <a:t>Attorney Bar License Reimbursement System (ABLRS)</a:t>
            </a:r>
          </a:p>
        </p:txBody>
      </p:sp>
    </p:spTree>
    <p:extLst>
      <p:ext uri="{BB962C8B-B14F-4D97-AF65-F5344CB8AC3E}">
        <p14:creationId xmlns:p14="http://schemas.microsoft.com/office/powerpoint/2010/main" val="213515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BB462E-B7CF-CB49-9F62-AA8CDA2D1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Promotion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D391A-CB99-AF41-B189-A7F6B98162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“Judge Advocates are considered for promotion in a separate category from other Air Force Officers. The chart below is illustrative of what is generally the case for promotions in the Air Force JAG Corps, although timing may vary.”</a:t>
            </a:r>
            <a:br>
              <a:rPr lang="en-US" dirty="0"/>
            </a:br>
            <a:br>
              <a:rPr lang="en-US" dirty="0"/>
            </a:br>
            <a:r>
              <a:rPr lang="en-US" b="1" u="sng" dirty="0"/>
              <a:t>PROMOTION TO YEARS OF SERVICE PROMOTION OPPORTUNITY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Captain: 6 months 100%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Major: (6–7 years) 95%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Lieutenant Colonel: (13 years) 85%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Colonel: (18 years) 60%</a:t>
            </a:r>
          </a:p>
        </p:txBody>
      </p:sp>
    </p:spTree>
    <p:extLst>
      <p:ext uri="{BB962C8B-B14F-4D97-AF65-F5344CB8AC3E}">
        <p14:creationId xmlns:p14="http://schemas.microsoft.com/office/powerpoint/2010/main" val="1497167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EA08F-A778-034C-82A2-8120EE984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Contact Roster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24CB-8A45-BE44-AA5B-3BFE15A793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070" y="1761893"/>
            <a:ext cx="5629274" cy="49086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JAG Recruiting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2"/>
              </a:rPr>
              <a:t>airforcejagrecruiting@gmail.com</a:t>
            </a:r>
            <a:endParaRPr lang="en-US" dirty="0"/>
          </a:p>
          <a:p>
            <a:pPr lvl="1"/>
            <a:r>
              <a:rPr lang="en-US" dirty="0"/>
              <a:t>1-800-JAG-USAF</a:t>
            </a:r>
          </a:p>
          <a:p>
            <a:pPr lvl="1"/>
            <a:r>
              <a:rPr lang="en-US" dirty="0">
                <a:hlinkClick r:id="rId3"/>
              </a:rPr>
              <a:t>www.facebook.com/USAFJAG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JAG Recruiting Branch Chief</a:t>
            </a:r>
          </a:p>
          <a:p>
            <a:pPr lvl="1"/>
            <a:r>
              <a:rPr lang="en-US" dirty="0"/>
              <a:t>Major Meghan Campbell 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megan.campbell.10@us.af.mil</a:t>
            </a:r>
            <a:endParaRPr lang="en-US" dirty="0"/>
          </a:p>
          <a:p>
            <a:pPr lvl="1"/>
            <a:r>
              <a:rPr lang="en-US" dirty="0"/>
              <a:t>Phone: (703) 614-2371/3021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D31FDB-9C81-3546-B9C2-821BD2AF23B2}"/>
              </a:ext>
            </a:extLst>
          </p:cNvPr>
          <p:cNvCxnSpPr>
            <a:cxnSpLocks/>
          </p:cNvCxnSpPr>
          <p:nvPr/>
        </p:nvCxnSpPr>
        <p:spPr>
          <a:xfrm>
            <a:off x="6096000" y="176189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06CEF-4A9A-1D41-ABEC-9252C5CD199F}"/>
              </a:ext>
            </a:extLst>
          </p:cNvPr>
          <p:cNvSpPr txBox="1">
            <a:spLocks/>
          </p:cNvSpPr>
          <p:nvPr/>
        </p:nvSpPr>
        <p:spPr>
          <a:xfrm>
            <a:off x="6115051" y="1761893"/>
            <a:ext cx="5629274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JAG Accessions Branch Chief</a:t>
            </a:r>
          </a:p>
          <a:p>
            <a:pPr lvl="1"/>
            <a:r>
              <a:rPr lang="en-US" sz="2600" dirty="0"/>
              <a:t>Lt Col Sara Carrasco</a:t>
            </a:r>
          </a:p>
          <a:p>
            <a:pPr lvl="1"/>
            <a:r>
              <a:rPr lang="en-US" sz="2600" dirty="0"/>
              <a:t>Email: </a:t>
            </a:r>
            <a:r>
              <a:rPr lang="en-US" sz="2600" dirty="0">
                <a:hlinkClick r:id="rId5"/>
              </a:rPr>
              <a:t>sara.carrasco@us.af.mil</a:t>
            </a:r>
            <a:endParaRPr lang="en-US" sz="2600" dirty="0"/>
          </a:p>
          <a:p>
            <a:pPr lvl="1"/>
            <a:r>
              <a:rPr lang="en-US" sz="2600" dirty="0"/>
              <a:t>Phone: (730) 614-2373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8948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DB71F5-4967-CF40-96D3-6BAA6BA64E2A}"/>
              </a:ext>
            </a:extLst>
          </p:cNvPr>
          <p:cNvSpPr/>
          <p:nvPr/>
        </p:nvSpPr>
        <p:spPr>
          <a:xfrm>
            <a:off x="6200775" y="2143125"/>
            <a:ext cx="5718094" cy="1943100"/>
          </a:xfrm>
          <a:prstGeom prst="rect">
            <a:avLst/>
          </a:prstGeom>
          <a:solidFill>
            <a:srgbClr val="74B2DC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723908" y="1519451"/>
            <a:ext cx="6194961" cy="5402049"/>
          </a:xfrm>
        </p:spPr>
        <p:txBody>
          <a:bodyPr>
            <a:normAutofit fontScale="92500" lnSpcReduction="10000"/>
          </a:bodyPr>
          <a:lstStyle/>
          <a:p>
            <a:pPr lvl="0"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b="1" dirty="0">
                <a:solidFill>
                  <a:prstClr val="black"/>
                </a:solidFill>
                <a:cs typeface="Arial" panose="020B0604020202020204" pitchFamily="34" charset="0"/>
              </a:rPr>
              <a:t>Air Force Lawyer = Judge Advocate General (JAG) </a:t>
            </a:r>
          </a:p>
          <a:p>
            <a:pPr marL="0" lvl="0" indent="0" defTabSz="561715">
              <a:buClr>
                <a:srgbClr val="0070C0"/>
              </a:buClr>
              <a:buNone/>
            </a:pPr>
            <a:endParaRPr lang="en-US" sz="19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b="1" dirty="0">
                <a:solidFill>
                  <a:prstClr val="black"/>
                </a:solidFill>
                <a:cs typeface="Arial" panose="020B0604020202020204" pitchFamily="34" charset="0"/>
              </a:rPr>
              <a:t>Three pathways to becoming a JAG</a:t>
            </a:r>
          </a:p>
          <a:p>
            <a:pPr lvl="1"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Educational Delay Program</a:t>
            </a:r>
            <a:r>
              <a:rPr lang="en-US" sz="19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join AFROTC, then apply for JAG Corps during Spring of Senior year</a:t>
            </a:r>
          </a:p>
          <a:p>
            <a:pPr lvl="1"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Graduate Law Program (GLP)</a:t>
            </a:r>
            <a:r>
              <a:rPr lang="en-US" sz="19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join ROTC in second and third years of law school </a:t>
            </a:r>
          </a:p>
          <a:p>
            <a:pPr lvl="1"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One-Year College Program (OYCP)</a:t>
            </a:r>
            <a:r>
              <a:rPr lang="en-US" sz="19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sz="19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join ROTC in third year of law school</a:t>
            </a:r>
          </a:p>
          <a:p>
            <a:pPr marL="609569" lvl="1" indent="0" defTabSz="561715">
              <a:buClr>
                <a:srgbClr val="0070C0"/>
              </a:buClr>
              <a:buNone/>
            </a:pPr>
            <a:endParaRPr lang="en-US" sz="19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</a:rPr>
              <a:t>All pathways lead to commission as an officer and appointment as a JAG</a:t>
            </a:r>
          </a:p>
          <a:p>
            <a:pPr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</a:rPr>
              <a:t>Each pathways leads to a </a:t>
            </a:r>
            <a:r>
              <a:rPr lang="en-US" sz="1900" b="1" i="1" dirty="0">
                <a:solidFill>
                  <a:prstClr val="black"/>
                </a:solidFill>
                <a:cs typeface="Arial" panose="020B0604020202020204" pitchFamily="34" charset="0"/>
              </a:rPr>
              <a:t>four-year</a:t>
            </a: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</a:rPr>
              <a:t> commitment</a:t>
            </a:r>
          </a:p>
          <a:p>
            <a:pPr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</a:rPr>
              <a:t>Due to their advanced education, JAGs begin active duty as  a 1st Lt and are eligible for promotion to Captain </a:t>
            </a:r>
            <a:r>
              <a:rPr lang="en-US" sz="1900" b="1" i="1" dirty="0">
                <a:solidFill>
                  <a:prstClr val="black"/>
                </a:solidFill>
                <a:cs typeface="Arial" panose="020B0604020202020204" pitchFamily="34" charset="0"/>
              </a:rPr>
              <a:t>after six months of active duty</a:t>
            </a:r>
          </a:p>
          <a:p>
            <a:pPr defTabSz="561715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</a:rPr>
              <a:t>Find out more information here: </a:t>
            </a:r>
            <a:r>
              <a:rPr lang="en-US" sz="19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https://www.airforce.com/careers/specialty-careers/jag/overview</a:t>
            </a:r>
            <a:endParaRPr lang="en-US" sz="19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28" indent="0" defTabSz="561715">
              <a:buNone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lvl="1" indent="0" algn="ctr">
              <a:buNone/>
            </a:pP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lvl="1" indent="0" algn="ctr">
              <a:buNone/>
            </a:pP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fontAlgn="base">
              <a:spcBef>
                <a:spcPts val="25"/>
              </a:spcBef>
              <a:spcAft>
                <a:spcPct val="0"/>
              </a:spcAft>
              <a:buNone/>
            </a:pPr>
            <a:endParaRPr lang="en-US" sz="24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 descr="A group of men in suits&#10;&#10;Description automatically generated with low confidence">
            <a:extLst>
              <a:ext uri="{FF2B5EF4-FFF2-40B4-BE49-F238E27FC236}">
                <a16:creationId xmlns:a16="http://schemas.microsoft.com/office/drawing/2014/main" id="{F4AD40AA-AF1C-AA49-B9E7-297914D8A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1506751"/>
            <a:ext cx="5637172" cy="533854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28DC8-1875-9D4D-953D-8326D9C47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5400" dirty="0">
                <a:cs typeface="Calibri" panose="020F0502020204030204" pitchFamily="34" charset="0"/>
              </a:rPr>
              <a:t>Air Force Law Snapshot</a:t>
            </a:r>
          </a:p>
        </p:txBody>
      </p:sp>
    </p:spTree>
    <p:extLst>
      <p:ext uri="{BB962C8B-B14F-4D97-AF65-F5344CB8AC3E}">
        <p14:creationId xmlns:p14="http://schemas.microsoft.com/office/powerpoint/2010/main" val="331026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DF97D-C75F-344E-B4EC-1A2807AE5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Educational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8210-12D2-8F42-90BE-C998C26E8D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" y="1761893"/>
            <a:ext cx="5472113" cy="49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Ed-Delay In: </a:t>
            </a:r>
          </a:p>
          <a:p>
            <a:pPr marL="520700" lvl="1" indent="-381000"/>
            <a:r>
              <a:rPr lang="en-US" sz="2400" dirty="0"/>
              <a:t>Eligible for </a:t>
            </a:r>
            <a:r>
              <a:rPr lang="en-US" sz="2400" b="1" u="sng" dirty="0">
                <a:solidFill>
                  <a:srgbClr val="0070C0"/>
                </a:solidFill>
              </a:rPr>
              <a:t>AFROTC Seniors </a:t>
            </a:r>
            <a:r>
              <a:rPr lang="en-US" sz="2400" dirty="0"/>
              <a:t>who want to delay their entry to Active Duty in order to study law.</a:t>
            </a:r>
          </a:p>
          <a:p>
            <a:pPr marL="520700" lvl="1" indent="-381000"/>
            <a:r>
              <a:rPr lang="en-US" sz="2400" dirty="0"/>
              <a:t>Applicants must meet 2 boards</a:t>
            </a:r>
          </a:p>
          <a:p>
            <a:pPr marL="520700" lvl="1" indent="-381000"/>
            <a:r>
              <a:rPr lang="en-US" sz="2400" dirty="0"/>
              <a:t>Must Apply to AFIT &amp; JAG Corps</a:t>
            </a:r>
          </a:p>
          <a:p>
            <a:pPr marL="520700" lvl="1" indent="-381000"/>
            <a:r>
              <a:rPr lang="en-US" sz="2400" dirty="0"/>
              <a:t>Take the LSAT</a:t>
            </a:r>
          </a:p>
          <a:p>
            <a:pPr marL="520700" lvl="1" indent="-381000"/>
            <a:r>
              <a:rPr lang="en-US" sz="2400" dirty="0"/>
              <a:t>Apply and be accepted to Law School</a:t>
            </a:r>
          </a:p>
          <a:p>
            <a:pPr marL="520700" lvl="1" indent="-381000"/>
            <a:r>
              <a:rPr lang="en-US" sz="2400" dirty="0"/>
              <a:t>Cadets selected will commission and be placed in the IRR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4D9DB-F692-E745-A316-7600E146C6CC}"/>
              </a:ext>
            </a:extLst>
          </p:cNvPr>
          <p:cNvSpPr txBox="1">
            <a:spLocks/>
          </p:cNvSpPr>
          <p:nvPr/>
        </p:nvSpPr>
        <p:spPr>
          <a:xfrm>
            <a:off x="5981700" y="1761893"/>
            <a:ext cx="5472113" cy="4908686"/>
          </a:xfrm>
          <a:prstGeom prst="rect">
            <a:avLst/>
          </a:prstGeom>
        </p:spPr>
        <p:txBody>
          <a:bodyPr vert="horz" wrap="square"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Ed- Delay Out:</a:t>
            </a:r>
          </a:p>
          <a:p>
            <a:pPr marL="520700" lvl="1" indent="-381000"/>
            <a:r>
              <a:rPr lang="en-US" sz="2400" dirty="0"/>
              <a:t>Eligible for </a:t>
            </a:r>
            <a:r>
              <a:rPr lang="en-US" sz="2400" b="1" u="sng" dirty="0">
                <a:solidFill>
                  <a:srgbClr val="0070C0"/>
                </a:solidFill>
              </a:rPr>
              <a:t>3</a:t>
            </a:r>
            <a:r>
              <a:rPr lang="en-US" sz="2400" b="1" u="sng" baseline="30000" dirty="0">
                <a:solidFill>
                  <a:srgbClr val="0070C0"/>
                </a:solidFill>
              </a:rPr>
              <a:t>rd</a:t>
            </a:r>
            <a:r>
              <a:rPr lang="en-US" sz="2400" b="1" u="sng" dirty="0">
                <a:solidFill>
                  <a:srgbClr val="0070C0"/>
                </a:solidFill>
              </a:rPr>
              <a:t> year Law Students</a:t>
            </a:r>
          </a:p>
          <a:p>
            <a:pPr marL="520700" lvl="1" indent="-381000"/>
            <a:r>
              <a:rPr lang="en-US" sz="2400" dirty="0"/>
              <a:t>Apply to JAG Corps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841E2-901C-224D-A2BA-41E32BAE7A78}"/>
              </a:ext>
            </a:extLst>
          </p:cNvPr>
          <p:cNvCxnSpPr/>
          <p:nvPr/>
        </p:nvCxnSpPr>
        <p:spPr>
          <a:xfrm>
            <a:off x="5872163" y="176189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AA39CEC-2C56-A34D-8E9E-70CFB2BD8A3A}"/>
              </a:ext>
            </a:extLst>
          </p:cNvPr>
          <p:cNvSpPr/>
          <p:nvPr/>
        </p:nvSpPr>
        <p:spPr>
          <a:xfrm>
            <a:off x="6095999" y="3429000"/>
            <a:ext cx="5718094" cy="1943100"/>
          </a:xfrm>
          <a:prstGeom prst="rect">
            <a:avLst/>
          </a:prstGeom>
          <a:solidFill>
            <a:srgbClr val="74B2DC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40BF2-8B4D-7248-B38E-7DB0876182B5}"/>
              </a:ext>
            </a:extLst>
          </p:cNvPr>
          <p:cNvSpPr txBox="1"/>
          <p:nvPr/>
        </p:nvSpPr>
        <p:spPr>
          <a:xfrm>
            <a:off x="6227702" y="3543300"/>
            <a:ext cx="5449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Application Deadlines: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10 January</a:t>
            </a:r>
            <a:r>
              <a:rPr lang="en-US" dirty="0"/>
              <a:t>: Online application must be submitted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February</a:t>
            </a:r>
            <a:r>
              <a:rPr lang="en-US" dirty="0"/>
              <a:t>: Staff Judge Advocate interview must be completed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15 March</a:t>
            </a:r>
            <a:r>
              <a:rPr lang="en-US" dirty="0"/>
              <a:t>: Application to AFIT must be submitted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Apply here: </a:t>
            </a:r>
            <a:r>
              <a:rPr lang="en-US" dirty="0">
                <a:hlinkClick r:id="rId3"/>
              </a:rPr>
              <a:t>http://www.airforce.com/jag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6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DF97D-C75F-344E-B4EC-1A2807AE5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Educational Delay-In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8210-12D2-8F42-90BE-C998C26E8D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3144" y="1761893"/>
            <a:ext cx="5472113" cy="49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Educational Delay-In Package:</a:t>
            </a:r>
          </a:p>
          <a:p>
            <a:r>
              <a:rPr lang="en-US" sz="2400" dirty="0"/>
              <a:t>AF Form 477, </a:t>
            </a:r>
            <a:r>
              <a:rPr lang="en-US" sz="2400" i="1" dirty="0"/>
              <a:t>Application for Delay from Extended Active Duty (AFROTC)</a:t>
            </a:r>
          </a:p>
          <a:p>
            <a:r>
              <a:rPr lang="en-US" sz="2400" dirty="0"/>
              <a:t>Proof </a:t>
            </a:r>
            <a:r>
              <a:rPr lang="en-US" sz="2400" b="1" dirty="0"/>
              <a:t> </a:t>
            </a:r>
            <a:r>
              <a:rPr lang="en-US" sz="2400" dirty="0"/>
              <a:t>of acceptance into grad school</a:t>
            </a:r>
          </a:p>
          <a:p>
            <a:r>
              <a:rPr lang="en-US" sz="2400" dirty="0"/>
              <a:t>AF Form 1082, </a:t>
            </a:r>
            <a:r>
              <a:rPr lang="en-US" sz="2400" i="1" dirty="0"/>
              <a:t>Ed Delay Plan</a:t>
            </a:r>
          </a:p>
          <a:p>
            <a:r>
              <a:rPr lang="en-US" sz="2400" dirty="0"/>
              <a:t>Official undergrad transcript</a:t>
            </a:r>
          </a:p>
          <a:p>
            <a:r>
              <a:rPr lang="en-US" sz="2400" dirty="0"/>
              <a:t>Law School Admission Test Scores</a:t>
            </a:r>
          </a:p>
          <a:p>
            <a:r>
              <a:rPr lang="en-US" sz="2400" dirty="0"/>
              <a:t>AFOQT Test Scores</a:t>
            </a:r>
          </a:p>
          <a:p>
            <a:r>
              <a:rPr lang="en-US" sz="2400" dirty="0"/>
              <a:t>Field Training Evaluation</a:t>
            </a:r>
          </a:p>
          <a:p>
            <a:r>
              <a:rPr lang="en-US" sz="2400" dirty="0"/>
              <a:t>A Letter of Evaluation from the Det/CC</a:t>
            </a:r>
          </a:p>
          <a:p>
            <a:endParaRPr lang="en-US" sz="2400" dirty="0"/>
          </a:p>
          <a:p>
            <a:pPr marL="520700" lvl="1" indent="-381000"/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4D9DB-F692-E745-A316-7600E146C6CC}"/>
              </a:ext>
            </a:extLst>
          </p:cNvPr>
          <p:cNvSpPr txBox="1">
            <a:spLocks/>
          </p:cNvSpPr>
          <p:nvPr/>
        </p:nvSpPr>
        <p:spPr>
          <a:xfrm>
            <a:off x="5981700" y="1761893"/>
            <a:ext cx="5472113" cy="4908686"/>
          </a:xfrm>
          <a:prstGeom prst="rect">
            <a:avLst/>
          </a:prstGeom>
        </p:spPr>
        <p:txBody>
          <a:bodyPr vert="horz" wrap="square"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AFIT Application:</a:t>
            </a:r>
          </a:p>
          <a:p>
            <a:pPr marL="520700" lvl="1" indent="-381000"/>
            <a:r>
              <a:rPr lang="en-US" sz="2400" dirty="0"/>
              <a:t>Must apply NLT </a:t>
            </a:r>
            <a:r>
              <a:rPr lang="en-US" sz="2400" b="1" u="sng" dirty="0">
                <a:solidFill>
                  <a:srgbClr val="0070C0"/>
                </a:solidFill>
              </a:rPr>
              <a:t>15 March </a:t>
            </a:r>
            <a:r>
              <a:rPr lang="en-US" sz="2400" dirty="0"/>
              <a:t>to AFIT</a:t>
            </a:r>
          </a:p>
          <a:p>
            <a:pPr marL="520700" lvl="1" indent="-381000"/>
            <a:r>
              <a:rPr lang="en-US" sz="2400" dirty="0"/>
              <a:t>ROTC Det/CC must email Ed Delay-in package to Ms. Kathy Royse (</a:t>
            </a:r>
            <a:r>
              <a:rPr lang="en-US" sz="2400" dirty="0">
                <a:hlinkClick r:id="rId3"/>
              </a:rPr>
              <a:t>Kathleen.Royse.Ctr@afit.edu</a:t>
            </a:r>
            <a:r>
              <a:rPr lang="en-US" sz="2400" dirty="0"/>
              <a:t>;      (937) 255-2259, Ext. 3053) and      Capt Jeffrey </a:t>
            </a:r>
            <a:r>
              <a:rPr lang="en-US" sz="2400" dirty="0" err="1"/>
              <a:t>Lowder</a:t>
            </a:r>
            <a:r>
              <a:rPr lang="en-US" sz="2400" dirty="0"/>
              <a:t> (</a:t>
            </a:r>
            <a:r>
              <a:rPr lang="en-US" sz="2400" dirty="0">
                <a:hlinkClick r:id="rId4"/>
              </a:rPr>
              <a:t>Jeffrey.Lowder@afit.edu</a:t>
            </a:r>
            <a:r>
              <a:rPr lang="en-US" sz="2400" dirty="0"/>
              <a:t>)</a:t>
            </a:r>
          </a:p>
          <a:p>
            <a:pPr marL="520700" lvl="1" indent="-381000"/>
            <a:r>
              <a:rPr lang="en-US" sz="2400" dirty="0"/>
              <a:t>Packages must be submitted </a:t>
            </a:r>
            <a:r>
              <a:rPr lang="en-US" sz="2400" b="1" u="sng" dirty="0">
                <a:solidFill>
                  <a:srgbClr val="0070C0"/>
                </a:solidFill>
              </a:rPr>
              <a:t>90 calendar</a:t>
            </a:r>
            <a:r>
              <a:rPr lang="en-US" sz="2400" dirty="0"/>
              <a:t> days prior to cadet’s commissioning date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841E2-901C-224D-A2BA-41E32BAE7A78}"/>
              </a:ext>
            </a:extLst>
          </p:cNvPr>
          <p:cNvCxnSpPr/>
          <p:nvPr/>
        </p:nvCxnSpPr>
        <p:spPr>
          <a:xfrm>
            <a:off x="5872163" y="176189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86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A6996-901D-7E43-9BDC-3453B85B21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Ed Delay Continued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520110-2571-394A-937E-9AB73E676D87}"/>
              </a:ext>
            </a:extLst>
          </p:cNvPr>
          <p:cNvSpPr txBox="1">
            <a:spLocks/>
          </p:cNvSpPr>
          <p:nvPr/>
        </p:nvSpPr>
        <p:spPr>
          <a:xfrm>
            <a:off x="241990" y="1609493"/>
            <a:ext cx="11708020" cy="4908686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Law School Funding:</a:t>
            </a:r>
          </a:p>
          <a:p>
            <a:r>
              <a:rPr lang="en-US" sz="2600" dirty="0"/>
              <a:t>Out of Pocket Expense</a:t>
            </a:r>
          </a:p>
          <a:p>
            <a:r>
              <a:rPr lang="en-US" sz="2600" dirty="0"/>
              <a:t>No stipend</a:t>
            </a:r>
          </a:p>
          <a:p>
            <a:r>
              <a:rPr lang="en-US" sz="2600" dirty="0"/>
              <a:t>Participate in a paid internship during 2</a:t>
            </a:r>
            <a:r>
              <a:rPr lang="en-US" sz="2600" baseline="30000" dirty="0"/>
              <a:t>nd</a:t>
            </a:r>
            <a:r>
              <a:rPr lang="en-US" sz="2600" dirty="0"/>
              <a:t> and 3</a:t>
            </a:r>
            <a:r>
              <a:rPr lang="en-US" sz="2600" baseline="30000" dirty="0"/>
              <a:t>rd</a:t>
            </a:r>
            <a:r>
              <a:rPr lang="en-US" sz="2600" dirty="0"/>
              <a:t> year of Law School</a:t>
            </a:r>
          </a:p>
          <a:p>
            <a:pPr lvl="1"/>
            <a:r>
              <a:rPr lang="en-US" sz="2600" dirty="0"/>
              <a:t>Temporarily placed on Active-Duty TDY Status for 60-89 days.</a:t>
            </a:r>
          </a:p>
          <a:p>
            <a:pPr lvl="1"/>
            <a:r>
              <a:rPr lang="en-US" sz="2600" dirty="0"/>
              <a:t>Receive full benefits (AD pay, medical, per diem, and travel allowance)</a:t>
            </a:r>
          </a:p>
          <a:p>
            <a:pPr marL="520700" lvl="1" indent="-3810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966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83CCF0-ED0B-0A47-86B9-FCFEF32FA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Ed Delay Checklist &amp; Timelines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57883-DBAA-AB40-96FA-448A283D0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1" y="1605884"/>
            <a:ext cx="4422041" cy="5252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8A4B8-4F56-9547-866B-0D127D086F16}"/>
              </a:ext>
            </a:extLst>
          </p:cNvPr>
          <p:cNvSpPr txBox="1"/>
          <p:nvPr/>
        </p:nvSpPr>
        <p:spPr>
          <a:xfrm>
            <a:off x="773414" y="2846902"/>
            <a:ext cx="512862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Candara" panose="020E0502030303020204" pitchFamily="34" charset="0"/>
              </a:rPr>
              <a:t>The Ed Delay Checklist can be found in the Intranet under: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Candara" panose="020E0502030303020204" pitchFamily="34" charset="0"/>
            </a:endParaRPr>
          </a:p>
          <a:p>
            <a:pPr lvl="1"/>
            <a:r>
              <a:rPr lang="en-US" sz="2800" i="1" dirty="0">
                <a:latin typeface="Candara" panose="020E0502030303020204" pitchFamily="34" charset="0"/>
              </a:rPr>
              <a:t>“Registrar &gt;Recruiting Branch (RRR) &gt; special programs (located at the bottom right)”</a:t>
            </a:r>
          </a:p>
        </p:txBody>
      </p:sp>
    </p:spTree>
    <p:extLst>
      <p:ext uri="{BB962C8B-B14F-4D97-AF65-F5344CB8AC3E}">
        <p14:creationId xmlns:p14="http://schemas.microsoft.com/office/powerpoint/2010/main" val="401410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DF97D-C75F-344E-B4EC-1A2807AE5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Graduate Law Program (GLP)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8210-12D2-8F42-90BE-C998C26E8D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0050" y="1681540"/>
            <a:ext cx="5472113" cy="49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Eligibility to apply: </a:t>
            </a:r>
          </a:p>
          <a:p>
            <a:pPr marL="520700" lvl="1" indent="-381000"/>
            <a:r>
              <a:rPr lang="en-US" sz="2400" dirty="0"/>
              <a:t>Two-year program for </a:t>
            </a:r>
            <a:r>
              <a:rPr lang="en-US" sz="2400" b="1" u="sng" dirty="0">
                <a:solidFill>
                  <a:srgbClr val="0070C0"/>
                </a:solidFill>
              </a:rPr>
              <a:t>first year law students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to participate in AFROTC</a:t>
            </a:r>
          </a:p>
          <a:p>
            <a:pPr marL="520700" lvl="1" indent="-381000"/>
            <a:r>
              <a:rPr lang="en-US" sz="2400" dirty="0"/>
              <a:t>Must interview with an AFROTC Det/CC before applying to JAG Corps</a:t>
            </a:r>
          </a:p>
          <a:p>
            <a:pPr marL="520700" lvl="1" indent="-381000"/>
            <a:r>
              <a:rPr lang="en-US" sz="2400" dirty="0"/>
              <a:t>Apply to JAG Corps</a:t>
            </a:r>
          </a:p>
          <a:p>
            <a:pPr marL="139700" lvl="1" indent="0">
              <a:buNone/>
            </a:pPr>
            <a:r>
              <a:rPr lang="en-US" sz="2400" b="1" dirty="0"/>
              <a:t>AFROTC Requirements: </a:t>
            </a:r>
          </a:p>
          <a:p>
            <a:pPr marL="482600" lvl="1" indent="-342900"/>
            <a:r>
              <a:rPr lang="en-US" sz="2400" dirty="0"/>
              <a:t>Complete AFROTC AS100-400 courses</a:t>
            </a:r>
          </a:p>
          <a:p>
            <a:pPr marL="482600" lvl="1" indent="-342900"/>
            <a:r>
              <a:rPr lang="en-US" sz="2400" dirty="0"/>
              <a:t>Complete Field Training</a:t>
            </a:r>
          </a:p>
          <a:p>
            <a:pPr marL="482600" lvl="1" indent="-342900"/>
            <a:r>
              <a:rPr lang="en-US" sz="2400" dirty="0"/>
              <a:t>Commission as a 2d Lt and placed into the IRR until bar exam is passed</a:t>
            </a:r>
            <a:endParaRPr lang="en-US" sz="2400" b="1" dirty="0"/>
          </a:p>
          <a:p>
            <a:pPr marL="139700" lvl="1" indent="0">
              <a:buNone/>
            </a:pP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841E2-901C-224D-A2BA-41E32BAE7A78}"/>
              </a:ext>
            </a:extLst>
          </p:cNvPr>
          <p:cNvCxnSpPr/>
          <p:nvPr/>
        </p:nvCxnSpPr>
        <p:spPr>
          <a:xfrm>
            <a:off x="5872163" y="1761893"/>
            <a:ext cx="0" cy="4681770"/>
          </a:xfrm>
          <a:prstGeom prst="line">
            <a:avLst/>
          </a:prstGeom>
          <a:ln w="3175">
            <a:solidFill>
              <a:srgbClr val="4F81BD">
                <a:alpha val="5098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16CE3D-F687-9B46-9F5B-9B4A685EB023}"/>
              </a:ext>
            </a:extLst>
          </p:cNvPr>
          <p:cNvSpPr txBox="1">
            <a:spLocks/>
          </p:cNvSpPr>
          <p:nvPr/>
        </p:nvSpPr>
        <p:spPr>
          <a:xfrm>
            <a:off x="2438405" y="6514093"/>
            <a:ext cx="9910757" cy="1754327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buFont typeface="Arial" panose="020B0604020202020204" pitchFamily="34" charset="0"/>
              <a:buNone/>
            </a:pPr>
            <a:r>
              <a:rPr lang="en-US" sz="1400" b="1" i="1" dirty="0"/>
              <a:t>*The JAG Corps does not award any scholarships for participation in these programs*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A6F32-0C82-6A44-9AE6-9F260953FF84}"/>
              </a:ext>
            </a:extLst>
          </p:cNvPr>
          <p:cNvSpPr txBox="1">
            <a:spLocks/>
          </p:cNvSpPr>
          <p:nvPr/>
        </p:nvSpPr>
        <p:spPr>
          <a:xfrm>
            <a:off x="5981700" y="1648435"/>
            <a:ext cx="6076945" cy="4908686"/>
          </a:xfrm>
          <a:prstGeom prst="rect">
            <a:avLst/>
          </a:prstGeom>
        </p:spPr>
        <p:txBody>
          <a:bodyPr vert="horz" wrap="square"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Post-Commissioning:</a:t>
            </a:r>
          </a:p>
          <a:p>
            <a:pPr marL="520700" lvl="1" indent="-381000"/>
            <a:r>
              <a:rPr lang="en-US" sz="2400" dirty="0" err="1"/>
              <a:t>Lts</a:t>
            </a:r>
            <a:r>
              <a:rPr lang="en-US" sz="2400" dirty="0"/>
              <a:t> will work their assignments directly with Chief of Accessions Branch, (Lt Col Sara Carrasco: </a:t>
            </a:r>
            <a:r>
              <a:rPr lang="en-US" sz="2400" dirty="0">
                <a:hlinkClick r:id="rId2"/>
              </a:rPr>
              <a:t>sara.carrasco@us.af.mil</a:t>
            </a:r>
            <a:r>
              <a:rPr lang="en-US" sz="2400" dirty="0"/>
              <a:t> or (703) 614-2373) </a:t>
            </a:r>
          </a:p>
          <a:p>
            <a:pPr marL="520700" lvl="1" indent="-381000"/>
            <a:r>
              <a:rPr lang="en-US" sz="2400" dirty="0" err="1"/>
              <a:t>Lts</a:t>
            </a:r>
            <a:r>
              <a:rPr lang="en-US" sz="2400" dirty="0"/>
              <a:t> can expect to EAD January of the following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F1D2EF-B058-AD4F-8A68-0D1F22CDE320}"/>
              </a:ext>
            </a:extLst>
          </p:cNvPr>
          <p:cNvSpPr/>
          <p:nvPr/>
        </p:nvSpPr>
        <p:spPr>
          <a:xfrm>
            <a:off x="6093629" y="4577123"/>
            <a:ext cx="5718094" cy="1943100"/>
          </a:xfrm>
          <a:prstGeom prst="rect">
            <a:avLst/>
          </a:prstGeom>
          <a:solidFill>
            <a:srgbClr val="74B2DC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F513D3-D0D8-CA4F-BE07-D629F666B984}"/>
              </a:ext>
            </a:extLst>
          </p:cNvPr>
          <p:cNvSpPr txBox="1"/>
          <p:nvPr/>
        </p:nvSpPr>
        <p:spPr>
          <a:xfrm>
            <a:off x="6182820" y="4724552"/>
            <a:ext cx="5449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Application Deadlines: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10 January</a:t>
            </a:r>
            <a:r>
              <a:rPr lang="en-US" dirty="0"/>
              <a:t>: Online application must be submitted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February</a:t>
            </a:r>
            <a:r>
              <a:rPr lang="en-US" dirty="0"/>
              <a:t>: Staff Judge Advocate interview must be completed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Apply here: </a:t>
            </a:r>
            <a:r>
              <a:rPr lang="en-US" dirty="0">
                <a:hlinkClick r:id="rId3"/>
              </a:rPr>
              <a:t>http://www.airforce.com/jag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51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83CCF0-ED0B-0A47-86B9-FCFEF32FA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GLP Det/CC MFR &amp; Checklist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E6705-2E37-5745-B890-3A056AF44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014" y="1628945"/>
            <a:ext cx="3532801" cy="4156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B1D133-92ED-8841-8CF8-7F952044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15" y="2341159"/>
            <a:ext cx="3552716" cy="4156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0478C-F079-3C42-9FE1-34D996191985}"/>
              </a:ext>
            </a:extLst>
          </p:cNvPr>
          <p:cNvSpPr txBox="1"/>
          <p:nvPr/>
        </p:nvSpPr>
        <p:spPr>
          <a:xfrm>
            <a:off x="773414" y="2846902"/>
            <a:ext cx="512862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Candara" panose="020E0502030303020204" pitchFamily="34" charset="0"/>
              </a:rPr>
              <a:t>The GLP Det/CC MFR &amp; Checklist can be found in the Intranet under: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Candara" panose="020E0502030303020204" pitchFamily="34" charset="0"/>
            </a:endParaRPr>
          </a:p>
          <a:p>
            <a:pPr lvl="1"/>
            <a:r>
              <a:rPr lang="en-US" sz="2800" i="1" dirty="0">
                <a:latin typeface="Candara" panose="020E0502030303020204" pitchFamily="34" charset="0"/>
              </a:rPr>
              <a:t>“Registrar &gt;Recruiting Branch (RRR) &gt; special programs (located at the bottom right)”</a:t>
            </a:r>
          </a:p>
        </p:txBody>
      </p:sp>
    </p:spTree>
    <p:extLst>
      <p:ext uri="{BB962C8B-B14F-4D97-AF65-F5344CB8AC3E}">
        <p14:creationId xmlns:p14="http://schemas.microsoft.com/office/powerpoint/2010/main" val="2311248125"/>
      </p:ext>
    </p:extLst>
  </p:cSld>
  <p:clrMapOvr>
    <a:masterClrMapping/>
  </p:clrMapOvr>
</p:sld>
</file>

<file path=ppt/theme/theme1.xml><?xml version="1.0" encoding="utf-8"?>
<a:theme xmlns:a="http://schemas.openxmlformats.org/drawingml/2006/main" name="RO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C" id="{00F7A04E-6001-41FB-B5F9-782B15AFE69F}" vid="{056B7A62-3FEE-484C-B88F-DE5A0B3D6D88}"/>
    </a:ext>
  </a:extLst>
</a:theme>
</file>

<file path=ppt/theme/theme2.xml><?xml version="1.0" encoding="utf-8"?>
<a:theme xmlns:a="http://schemas.openxmlformats.org/drawingml/2006/main" name="Holm Center Staff Meeting New Template 17 N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Holm Center Staff Meeting New Template 17 N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2DE6B2DD3294DA8E0BA72A72D776E" ma:contentTypeVersion="2" ma:contentTypeDescription="Create a new document." ma:contentTypeScope="" ma:versionID="6673ede904e04518cc9d50477b98341e">
  <xsd:schema xmlns:xsd="http://www.w3.org/2001/XMLSchema" xmlns:xs="http://www.w3.org/2001/XMLSchema" xmlns:p="http://schemas.microsoft.com/office/2006/metadata/properties" xmlns:ns2="2b522bfb-12d1-457d-bdaa-57a48a923e17" targetNamespace="http://schemas.microsoft.com/office/2006/metadata/properties" ma:root="true" ma:fieldsID="fe81e7e9b4504eb2b439cf2580a3db59" ns2:_="">
    <xsd:import namespace="2b522bfb-12d1-457d-bdaa-57a48a923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22bfb-12d1-457d-bdaa-57a48a923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216C91-B84C-46A2-B632-F95495BB12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522bfb-12d1-457d-bdaa-57a48a923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FD91EA-DA46-4ECF-B3EB-86D2168F9A3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43fb62f-dcd6-41d8-a6e7-bf6352b35d9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C6C704-7A0D-4030-9271-DBE536A0A1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7878</TotalTime>
  <Words>1932</Words>
  <Application>Microsoft Macintosh PowerPoint</Application>
  <PresentationFormat>Widescreen</PresentationFormat>
  <Paragraphs>221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Candara</vt:lpstr>
      <vt:lpstr>Mongolian Baiti</vt:lpstr>
      <vt:lpstr>Wingdings</vt:lpstr>
      <vt:lpstr>ROTC</vt:lpstr>
      <vt:lpstr>Holm Center Staff Meeting New Template 17 Nov</vt:lpstr>
      <vt:lpstr>1_Holm Center Staff Meeting New Template 17 Nov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ESKRIDGE, ARISSA R SSgt USAF AETC AFROTC/HQ AFROTC</dc:creator>
  <cp:lastModifiedBy>Nethania Penrod</cp:lastModifiedBy>
  <cp:revision>498</cp:revision>
  <dcterms:created xsi:type="dcterms:W3CDTF">2019-08-12T15:52:32Z</dcterms:created>
  <dcterms:modified xsi:type="dcterms:W3CDTF">2021-07-10T10:48:32Z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0x0101007FA2DE6B2DD3294DA8E0BA72A72D776E</vt:lpwstr>
  </property>
</Properties>
</file>